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88163" cy="10017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7A2E21D2-4EDD-4CED-9212-244A8C8320ED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0888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135"/>
            <a:ext cx="5510530" cy="4507706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17303CBA-CF43-47EB-92AF-04DCFBE9D2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03CBA-CF43-47EB-92AF-04DCFBE9D29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03CBA-CF43-47EB-92AF-04DCFBE9D29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68A83D-E4FE-40C0-9AF6-A1DAFC775C20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26ECBDB-7C24-47D2-A566-136A451A8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184648"/>
            <a:ext cx="8077200" cy="1673352"/>
          </a:xfrm>
        </p:spPr>
        <p:txBody>
          <a:bodyPr/>
          <a:lstStyle/>
          <a:p>
            <a:pPr algn="ctr"/>
            <a:r>
              <a:rPr lang="en-GB" dirty="0" smtClean="0"/>
              <a:t>The </a:t>
            </a:r>
            <a:r>
              <a:rPr lang="en-GB" dirty="0" smtClean="0"/>
              <a:t>Harp In Ireland: </a:t>
            </a:r>
            <a:br>
              <a:rPr lang="en-GB" dirty="0" smtClean="0"/>
            </a:br>
            <a:r>
              <a:rPr lang="en-GB" dirty="0" smtClean="0"/>
              <a:t>Strings of a 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Presented by Kristin Gleeson</a:t>
            </a:r>
          </a:p>
          <a:p>
            <a:r>
              <a:rPr lang="en-GB" dirty="0" smtClean="0"/>
              <a:t>PhD. History &amp; </a:t>
            </a:r>
            <a:r>
              <a:rPr lang="en-GB" dirty="0" err="1" smtClean="0"/>
              <a:t>harper</a:t>
            </a:r>
            <a:endParaRPr lang="en-US" dirty="0"/>
          </a:p>
        </p:txBody>
      </p:sp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20570" y="714356"/>
            <a:ext cx="4923430" cy="2428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357950" cy="125272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19</a:t>
            </a:r>
            <a:r>
              <a:rPr lang="en-GB" baseline="30000" dirty="0" smtClean="0"/>
              <a:t>th</a:t>
            </a:r>
            <a:r>
              <a:rPr lang="en-GB" dirty="0" smtClean="0"/>
              <a:t> century parlour music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6929454" cy="5429264"/>
          </a:xfrm>
        </p:spPr>
        <p:txBody>
          <a:bodyPr>
            <a:noAutofit/>
          </a:bodyPr>
          <a:lstStyle/>
          <a:p>
            <a:pPr lvl="0"/>
            <a:r>
              <a:rPr lang="en-GB" sz="2200" dirty="0" smtClean="0"/>
              <a:t>Facing extinction, in early 19</a:t>
            </a:r>
            <a:r>
              <a:rPr lang="en-GB" sz="2200" baseline="30000" dirty="0" smtClean="0"/>
              <a:t>th</a:t>
            </a:r>
            <a:r>
              <a:rPr lang="en-GB" sz="2200" dirty="0" smtClean="0"/>
              <a:t>c. an attempt to revive harp linked  research of ancient </a:t>
            </a:r>
            <a:r>
              <a:rPr lang="en-GB" sz="2200" dirty="0" err="1" smtClean="0"/>
              <a:t>bardic</a:t>
            </a:r>
            <a:r>
              <a:rPr lang="en-GB" sz="2200" dirty="0" smtClean="0"/>
              <a:t> music to fashion for upper-class women to play the French harp.</a:t>
            </a:r>
          </a:p>
          <a:p>
            <a:pPr lvl="0"/>
            <a:r>
              <a:rPr lang="en-GB" sz="2200" dirty="0" smtClean="0"/>
              <a:t>In 1820 harp maker John Egan began selling Royal Portable Harps—built like a smaller French harp and equipped with little finger levers for sharps/flats at the pillar, instead of foot pedals of  French harp,  to play the modern 19thc musical style.</a:t>
            </a:r>
          </a:p>
          <a:p>
            <a:pPr lvl="0"/>
            <a:r>
              <a:rPr lang="en-GB" sz="2200" dirty="0" smtClean="0"/>
              <a:t>Made to suggest ancient </a:t>
            </a:r>
            <a:r>
              <a:rPr lang="en-GB" sz="2200" dirty="0" err="1" smtClean="0"/>
              <a:t>bardic</a:t>
            </a:r>
            <a:r>
              <a:rPr lang="en-GB" sz="2200" dirty="0" smtClean="0"/>
              <a:t> instrument: painted green with golden shamrocks- helped contribute to  national pride and preservation of national culture. </a:t>
            </a:r>
          </a:p>
          <a:p>
            <a:pPr lvl="0"/>
            <a:r>
              <a:rPr lang="en-GB" sz="2200" dirty="0" smtClean="0"/>
              <a:t>Played music from Bunting’s publications.</a:t>
            </a:r>
          </a:p>
          <a:p>
            <a:pPr lvl="0"/>
            <a:r>
              <a:rPr lang="en-GB" sz="2200" dirty="0" smtClean="0"/>
              <a:t>Ultimately harp music formed the third division of Irish music, wedged between professional classic music and folk music.  </a:t>
            </a:r>
          </a:p>
          <a:p>
            <a:pPr>
              <a:buNone/>
            </a:pPr>
            <a:r>
              <a:rPr lang="en-GB" sz="2200" dirty="0" smtClean="0"/>
              <a:t> </a:t>
            </a:r>
            <a:endParaRPr lang="en-GB" sz="2200" dirty="0"/>
          </a:p>
        </p:txBody>
      </p:sp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  <p:pic>
        <p:nvPicPr>
          <p:cNvPr id="6" name="Picture 5" descr="ega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6578" y="2143116"/>
            <a:ext cx="2357422" cy="35425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 emblem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5543560" cy="508280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sz="2800" dirty="0" smtClean="0"/>
              <a:t>Incorporated increasingly into symbols of Irish culture. </a:t>
            </a:r>
          </a:p>
          <a:p>
            <a:pPr lvl="0"/>
            <a:endParaRPr lang="en-GB" sz="2800" dirty="0" smtClean="0"/>
          </a:p>
          <a:p>
            <a:pPr lvl="0"/>
            <a:r>
              <a:rPr lang="en-GB" sz="2800" dirty="0" err="1" smtClean="0"/>
              <a:t>e.g.Harp</a:t>
            </a:r>
            <a:r>
              <a:rPr lang="en-GB" sz="2800" dirty="0" smtClean="0"/>
              <a:t> put on Guinness label in 1862- derived from Trinity harp. They also </a:t>
            </a:r>
            <a:r>
              <a:rPr lang="en-GB" sz="2800" dirty="0" smtClean="0"/>
              <a:t>own </a:t>
            </a:r>
            <a:r>
              <a:rPr lang="en-GB" sz="2800" dirty="0" smtClean="0"/>
              <a:t>Denis </a:t>
            </a:r>
            <a:r>
              <a:rPr lang="en-GB" sz="2800" dirty="0" err="1" smtClean="0"/>
              <a:t>Hempson’s</a:t>
            </a:r>
            <a:r>
              <a:rPr lang="en-GB" sz="2800" dirty="0" smtClean="0"/>
              <a:t> harp, made in 1702- the Downhill harp made of alder. </a:t>
            </a:r>
          </a:p>
          <a:p>
            <a:pPr lvl="0"/>
            <a:endParaRPr lang="en-GB" sz="2800" dirty="0" smtClean="0"/>
          </a:p>
          <a:p>
            <a:pPr lvl="0"/>
            <a:r>
              <a:rPr lang="en-GB" sz="2800" dirty="0" smtClean="0"/>
              <a:t>The harp became the symbol of rebellion during the 19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c. and with the formation of the Irish Free </a:t>
            </a:r>
            <a:r>
              <a:rPr lang="en-GB" sz="2800" dirty="0" smtClean="0"/>
              <a:t>State (1922) </a:t>
            </a:r>
            <a:r>
              <a:rPr lang="en-GB" sz="2800" dirty="0" smtClean="0"/>
              <a:t>it became the official emblem of Ireland</a:t>
            </a:r>
            <a:r>
              <a:rPr lang="en-GB" dirty="0" smtClean="0"/>
              <a:t>. </a:t>
            </a:r>
            <a:endParaRPr lang="en-GB" dirty="0" smtClean="0"/>
          </a:p>
          <a:p>
            <a:pPr lvl="0"/>
            <a:r>
              <a:rPr lang="en-GB" sz="3000" dirty="0" smtClean="0"/>
              <a:t>Used on Irish euro coins 2005.</a:t>
            </a:r>
            <a:endParaRPr lang="en-GB" sz="3000" dirty="0"/>
          </a:p>
        </p:txBody>
      </p:sp>
      <p:pic>
        <p:nvPicPr>
          <p:cNvPr id="4" name="Picture 3" descr="Guinness lab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41" y="1428736"/>
            <a:ext cx="1435904" cy="1785950"/>
          </a:xfrm>
          <a:prstGeom prst="rect">
            <a:avLst/>
          </a:prstGeom>
        </p:spPr>
      </p:pic>
      <p:pic>
        <p:nvPicPr>
          <p:cNvPr id="5" name="Picture 4" descr="Irish harp emble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16" y="3214686"/>
            <a:ext cx="1429318" cy="1857388"/>
          </a:xfrm>
          <a:prstGeom prst="rect">
            <a:avLst/>
          </a:prstGeom>
        </p:spPr>
      </p:pic>
      <p:pic>
        <p:nvPicPr>
          <p:cNvPr id="6" name="Picture 5" descr="irish harp symbo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  <p:pic>
        <p:nvPicPr>
          <p:cNvPr id="8" name="Picture 7" descr="eur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58016" y="4857760"/>
            <a:ext cx="1785950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Harp revival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1612"/>
            <a:ext cx="6643702" cy="5286388"/>
          </a:xfrm>
        </p:spPr>
        <p:txBody>
          <a:bodyPr>
            <a:normAutofit fontScale="47500" lnSpcReduction="20000"/>
          </a:bodyPr>
          <a:lstStyle/>
          <a:p>
            <a:pPr lvl="0"/>
            <a:endParaRPr lang="en-GB" dirty="0" smtClean="0"/>
          </a:p>
          <a:p>
            <a:pPr lvl="0"/>
            <a:r>
              <a:rPr lang="en-GB" sz="4400" dirty="0" smtClean="0"/>
              <a:t>Harp confined mostly </a:t>
            </a:r>
            <a:r>
              <a:rPr lang="en-GB" sz="4400" dirty="0" smtClean="0"/>
              <a:t>to drawing room &amp; </a:t>
            </a:r>
            <a:r>
              <a:rPr lang="en-GB" sz="4400" dirty="0" smtClean="0"/>
              <a:t>traditional music events and regions in first half of 20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c. </a:t>
            </a:r>
          </a:p>
          <a:p>
            <a:pPr lvl="0"/>
            <a:endParaRPr lang="en-GB" sz="4400" dirty="0" smtClean="0"/>
          </a:p>
          <a:p>
            <a:pPr lvl="0"/>
            <a:r>
              <a:rPr lang="en-GB" sz="4400" dirty="0" smtClean="0"/>
              <a:t> Derek Bell and Chieftains- helped renewal of interest in Irish traditional music, including harp. </a:t>
            </a:r>
          </a:p>
          <a:p>
            <a:pPr lvl="0"/>
            <a:endParaRPr lang="en-GB" sz="4400" dirty="0" smtClean="0"/>
          </a:p>
          <a:p>
            <a:pPr lvl="0"/>
            <a:r>
              <a:rPr lang="en-GB" sz="4400" dirty="0" err="1" smtClean="0"/>
              <a:t>Maire</a:t>
            </a:r>
            <a:r>
              <a:rPr lang="en-GB" sz="4400" dirty="0" smtClean="0"/>
              <a:t> Ni </a:t>
            </a:r>
            <a:r>
              <a:rPr lang="en-GB" sz="4400" dirty="0" err="1" smtClean="0"/>
              <a:t>Chaithasaigh</a:t>
            </a:r>
            <a:r>
              <a:rPr lang="en-GB" sz="4400" dirty="0" smtClean="0"/>
              <a:t>, </a:t>
            </a:r>
            <a:r>
              <a:rPr lang="en-GB" sz="4400" dirty="0" err="1" smtClean="0"/>
              <a:t>Grainne</a:t>
            </a:r>
            <a:r>
              <a:rPr lang="en-GB" sz="4400" dirty="0" smtClean="0"/>
              <a:t> Yeats </a:t>
            </a:r>
            <a:r>
              <a:rPr lang="en-GB" sz="4400" dirty="0" smtClean="0"/>
              <a:t>and others-technique in historical context.</a:t>
            </a:r>
          </a:p>
          <a:p>
            <a:pPr lvl="0"/>
            <a:endParaRPr lang="en-GB" sz="4400" dirty="0" smtClean="0"/>
          </a:p>
          <a:p>
            <a:r>
              <a:rPr lang="en-GB" sz="4400" dirty="0" smtClean="0"/>
              <a:t>The 20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c. successor to Egan’s harp, the modern Celtic harp/Neo-Irish harp/lever harp created. Smaller, lighter-weight, simplified version of a modern orchestral harp. Style of playing like orchestral harp usually elbows out, fingers in contact good distance from soundboard, etc</a:t>
            </a:r>
            <a:r>
              <a:rPr lang="en-GB" sz="4600" dirty="0" smtClean="0"/>
              <a:t>. </a:t>
            </a:r>
            <a:endParaRPr lang="en-GB" sz="4600" dirty="0" smtClean="0"/>
          </a:p>
          <a:p>
            <a:endParaRPr lang="en-GB" sz="4600" dirty="0" smtClean="0"/>
          </a:p>
          <a:p>
            <a:r>
              <a:rPr lang="en-GB" sz="4600" smtClean="0"/>
              <a:t>Now, harp </a:t>
            </a:r>
            <a:r>
              <a:rPr lang="en-GB" sz="4600" dirty="0" smtClean="0"/>
              <a:t>very much a part of the Irish music culture at home and abroad. Legacy and importance recognised. </a:t>
            </a:r>
            <a:endParaRPr lang="en-GB" sz="4600" dirty="0" smtClean="0"/>
          </a:p>
          <a:p>
            <a:pPr lvl="0"/>
            <a:endParaRPr lang="en-GB" sz="4000" dirty="0"/>
          </a:p>
        </p:txBody>
      </p:sp>
      <p:pic>
        <p:nvPicPr>
          <p:cNvPr id="4" name="Picture 3" descr="neo Irish har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1857364"/>
            <a:ext cx="2071688" cy="3906612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pic>
        <p:nvPicPr>
          <p:cNvPr id="4" name="Content Placeholder 3" descr="Uaithne myth har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86380" y="2500306"/>
            <a:ext cx="3681443" cy="3000396"/>
          </a:xfrm>
        </p:spPr>
      </p:pic>
      <p:sp>
        <p:nvSpPr>
          <p:cNvPr id="8" name="TextBox 7"/>
          <p:cNvSpPr txBox="1"/>
          <p:nvPr/>
        </p:nvSpPr>
        <p:spPr>
          <a:xfrm>
            <a:off x="357158" y="1428736"/>
            <a:ext cx="47863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sz="2400" dirty="0" smtClean="0"/>
              <a:t>The harp has long held a significant place in </a:t>
            </a:r>
            <a:r>
              <a:rPr lang="en-GB" sz="2400" dirty="0" smtClean="0"/>
              <a:t>Ireland and Irish culture.</a:t>
            </a:r>
            <a:endParaRPr lang="en-GB" sz="2400" dirty="0" smtClean="0"/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Distinct from continent- unique status, design, technique, &amp; repertoire.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Always accorded professional status and from 11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c. onward had an exalted position.</a:t>
            </a:r>
          </a:p>
          <a:p>
            <a:pPr>
              <a:buFont typeface="Arial" pitchFamily="34" charset="0"/>
              <a:buChar char="•"/>
            </a:pPr>
            <a:endParaRPr lang="en-GB" sz="2400" dirty="0" smtClean="0"/>
          </a:p>
          <a:p>
            <a:pPr>
              <a:buFont typeface="Arial" pitchFamily="34" charset="0"/>
              <a:buChar char="•"/>
            </a:pPr>
            <a:r>
              <a:rPr lang="en-GB" sz="2400" dirty="0" smtClean="0"/>
              <a:t>Depicted in early Irish myths- </a:t>
            </a:r>
            <a:r>
              <a:rPr lang="en-GB" sz="2400" dirty="0" err="1" smtClean="0"/>
              <a:t>Uaithe</a:t>
            </a:r>
            <a:r>
              <a:rPr lang="en-GB" sz="2400" dirty="0" smtClean="0"/>
              <a:t> was the name of </a:t>
            </a:r>
            <a:r>
              <a:rPr lang="en-GB" sz="2400" dirty="0" err="1" smtClean="0"/>
              <a:t>Dagda’s</a:t>
            </a:r>
            <a:r>
              <a:rPr lang="en-GB" sz="2400" dirty="0" smtClean="0"/>
              <a:t> harp- helped defeat the enemy. 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  <p:pic>
        <p:nvPicPr>
          <p:cNvPr id="9" name="Picture 8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229600" cy="1252728"/>
          </a:xfrm>
        </p:spPr>
        <p:txBody>
          <a:bodyPr/>
          <a:lstStyle/>
          <a:p>
            <a:r>
              <a:rPr lang="en-GB" dirty="0" smtClean="0"/>
              <a:t>Early Medieval Depictions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3050"/>
            <a:ext cx="6858016" cy="3857652"/>
          </a:xfrm>
        </p:spPr>
        <p:txBody>
          <a:bodyPr>
            <a:noAutofit/>
          </a:bodyPr>
          <a:lstStyle/>
          <a:p>
            <a:pPr lvl="0"/>
            <a:r>
              <a:rPr lang="en-GB" sz="2400" dirty="0"/>
              <a:t>8</a:t>
            </a:r>
            <a:r>
              <a:rPr lang="en-GB" sz="2400" baseline="30000" dirty="0"/>
              <a:t>th</a:t>
            </a:r>
            <a:r>
              <a:rPr lang="en-GB" sz="2400" dirty="0"/>
              <a:t> c. reference to 3 kinds of </a:t>
            </a:r>
            <a:r>
              <a:rPr lang="en-GB" sz="2400" dirty="0" smtClean="0"/>
              <a:t>music: Joyful, sorrowful and sleep (</a:t>
            </a:r>
            <a:r>
              <a:rPr lang="en-GB" sz="2400" i="1" dirty="0" err="1" smtClean="0"/>
              <a:t>súantraige</a:t>
            </a:r>
            <a:r>
              <a:rPr lang="en-GB" sz="2400" i="1" dirty="0"/>
              <a:t>, </a:t>
            </a:r>
            <a:r>
              <a:rPr lang="en-GB" sz="2400" i="1" dirty="0" err="1"/>
              <a:t>goltraige</a:t>
            </a:r>
            <a:r>
              <a:rPr lang="en-GB" sz="2400" i="1" dirty="0"/>
              <a:t> and </a:t>
            </a:r>
            <a:r>
              <a:rPr lang="en-GB" sz="2400" i="1" dirty="0" err="1"/>
              <a:t>gentraige</a:t>
            </a:r>
            <a:r>
              <a:rPr lang="en-GB" sz="2400" dirty="0" smtClean="0"/>
              <a:t>). </a:t>
            </a:r>
            <a:endParaRPr lang="en-GB" sz="2400" dirty="0" smtClean="0"/>
          </a:p>
          <a:p>
            <a:pPr lvl="0"/>
            <a:endParaRPr lang="en-GB" sz="2400" dirty="0" smtClean="0"/>
          </a:p>
          <a:p>
            <a:pPr lvl="0"/>
            <a:r>
              <a:rPr lang="en-GB" sz="2400" b="1" i="1" dirty="0" err="1" smtClean="0"/>
              <a:t>Cruit</a:t>
            </a:r>
            <a:r>
              <a:rPr lang="en-GB" sz="2400" dirty="0" smtClean="0"/>
              <a:t> </a:t>
            </a:r>
            <a:r>
              <a:rPr lang="en-GB" sz="2400" dirty="0"/>
              <a:t>player </a:t>
            </a:r>
            <a:r>
              <a:rPr lang="en-GB" sz="2400" dirty="0" smtClean="0"/>
              <a:t> </a:t>
            </a:r>
            <a:r>
              <a:rPr lang="en-GB" sz="2400" dirty="0"/>
              <a:t>elite performer, esteemed beyond all other </a:t>
            </a:r>
            <a:r>
              <a:rPr lang="en-GB" sz="2400" dirty="0" smtClean="0"/>
              <a:t>musicians</a:t>
            </a:r>
            <a:r>
              <a:rPr lang="en-GB" sz="2400" dirty="0" smtClean="0"/>
              <a:t>.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b="1" i="1" dirty="0" err="1" smtClean="0"/>
              <a:t>Cruit</a:t>
            </a:r>
            <a:r>
              <a:rPr lang="en-GB" sz="2400" dirty="0" smtClean="0"/>
              <a:t>  (old Irish) appears to be a </a:t>
            </a:r>
            <a:r>
              <a:rPr lang="en-GB" sz="2400" b="1" dirty="0" smtClean="0"/>
              <a:t>lyre</a:t>
            </a:r>
            <a:r>
              <a:rPr lang="en-GB" sz="2400" dirty="0" smtClean="0"/>
              <a:t>, a </a:t>
            </a:r>
            <a:r>
              <a:rPr lang="en-GB" sz="2400" dirty="0"/>
              <a:t>four sided instrument-- </a:t>
            </a:r>
            <a:r>
              <a:rPr lang="en-GB" sz="2400" dirty="0" err="1" smtClean="0"/>
              <a:t>soundbox</a:t>
            </a:r>
            <a:r>
              <a:rPr lang="en-GB" sz="2400" dirty="0" smtClean="0"/>
              <a:t> </a:t>
            </a:r>
            <a:r>
              <a:rPr lang="en-GB" sz="2400" dirty="0"/>
              <a:t>parallel to the strings, unlike the </a:t>
            </a:r>
            <a:r>
              <a:rPr lang="en-GB" sz="2400" dirty="0" smtClean="0"/>
              <a:t>harp’s </a:t>
            </a:r>
            <a:r>
              <a:rPr lang="en-GB" sz="2400" dirty="0"/>
              <a:t>which is </a:t>
            </a:r>
            <a:r>
              <a:rPr lang="en-GB" sz="2400" dirty="0" smtClean="0"/>
              <a:t>perpendicular.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10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</a:t>
            </a:r>
            <a:r>
              <a:rPr lang="en-GB" sz="2400" dirty="0"/>
              <a:t>century Celtic crosses show lyre </a:t>
            </a:r>
            <a:r>
              <a:rPr lang="en-GB" sz="2400" dirty="0" smtClean="0"/>
              <a:t>shape.</a:t>
            </a:r>
            <a:endParaRPr lang="en-GB" sz="2400" dirty="0"/>
          </a:p>
          <a:p>
            <a:pPr lvl="0"/>
            <a:endParaRPr lang="en-GB" sz="2200" dirty="0"/>
          </a:p>
        </p:txBody>
      </p:sp>
      <p:pic>
        <p:nvPicPr>
          <p:cNvPr id="4" name="Picture 3" descr="cru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7984" y="2000240"/>
            <a:ext cx="2286016" cy="4114800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72264" y="0"/>
            <a:ext cx="2571736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Triangular harp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43050"/>
            <a:ext cx="6215106" cy="4625609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400" dirty="0" smtClean="0"/>
              <a:t>Gradually instrument became associated with triangular framed harps. 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Earliest representation of triangular harp in Ireland is the 11thc gilded silver plate representation on Shrine of  St </a:t>
            </a:r>
            <a:r>
              <a:rPr lang="en-GB" sz="2400" dirty="0" err="1" smtClean="0"/>
              <a:t>Mogue</a:t>
            </a:r>
            <a:endParaRPr lang="en-GB" sz="2400" dirty="0" smtClean="0"/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Depiction on 14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century Shrine of St Patrick’s </a:t>
            </a:r>
            <a:r>
              <a:rPr lang="en-GB" sz="2400" dirty="0" smtClean="0"/>
              <a:t>Tooth</a:t>
            </a:r>
          </a:p>
          <a:p>
            <a:r>
              <a:rPr lang="en-GB" sz="2400" dirty="0" smtClean="0"/>
              <a:t>Late 12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c. Gerald of Wales describes Irish music -  2 instruments are used, one of which </a:t>
            </a:r>
            <a:r>
              <a:rPr lang="en-GB" sz="2400" b="1" i="1" dirty="0" smtClean="0"/>
              <a:t>(cithara)</a:t>
            </a:r>
            <a:r>
              <a:rPr lang="en-GB" sz="2400" dirty="0" smtClean="0"/>
              <a:t> is assumed to mean harp. Metal strings are used instead of gut. </a:t>
            </a:r>
          </a:p>
          <a:p>
            <a:pPr lvl="0"/>
            <a:endParaRPr lang="en-GB" sz="2400" dirty="0" smtClean="0"/>
          </a:p>
          <a:p>
            <a:pPr lvl="0"/>
            <a:endParaRPr lang="en-GB" sz="2400" dirty="0" smtClean="0"/>
          </a:p>
        </p:txBody>
      </p:sp>
      <p:pic>
        <p:nvPicPr>
          <p:cNvPr id="4" name="Picture 3" descr="St Mogu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1571612"/>
            <a:ext cx="2071670" cy="2704084"/>
          </a:xfrm>
          <a:prstGeom prst="rect">
            <a:avLst/>
          </a:prstGeom>
        </p:spPr>
      </p:pic>
      <p:pic>
        <p:nvPicPr>
          <p:cNvPr id="5" name="Picture 4" descr="Patricks_tooth_anaglyph_w8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388" y="4357694"/>
            <a:ext cx="2525985" cy="2286016"/>
          </a:xfrm>
          <a:prstGeom prst="rect">
            <a:avLst/>
          </a:prstGeom>
        </p:spPr>
      </p:pic>
      <p:pic>
        <p:nvPicPr>
          <p:cNvPr id="6" name="Picture 5" descr="irish harp symbo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Later Medieval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1612"/>
            <a:ext cx="5686436" cy="4625609"/>
          </a:xfrm>
        </p:spPr>
        <p:txBody>
          <a:bodyPr>
            <a:noAutofit/>
          </a:bodyPr>
          <a:lstStyle/>
          <a:p>
            <a:pPr lvl="0"/>
            <a:endParaRPr lang="en-GB" sz="2400" dirty="0" smtClean="0"/>
          </a:p>
          <a:p>
            <a:r>
              <a:rPr lang="en-GB" sz="2400" dirty="0" smtClean="0"/>
              <a:t>By  14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c. came to be known as </a:t>
            </a:r>
            <a:r>
              <a:rPr lang="en-GB" sz="2400" b="1" i="1" dirty="0" err="1" smtClean="0"/>
              <a:t>cláirseach</a:t>
            </a:r>
            <a:endParaRPr lang="en-GB" sz="2400" dirty="0" smtClean="0"/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Attached </a:t>
            </a:r>
            <a:r>
              <a:rPr lang="en-GB" sz="2400" dirty="0" smtClean="0"/>
              <a:t>to retinues of kings and chiefs –only  musicians formally trained.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Trained aurally.</a:t>
            </a:r>
          </a:p>
          <a:p>
            <a:pPr lvl="0"/>
            <a:endParaRPr lang="en-GB" sz="2400" dirty="0" smtClean="0"/>
          </a:p>
          <a:p>
            <a:pPr lvl="0"/>
            <a:r>
              <a:rPr lang="en-GB" sz="2400" dirty="0" smtClean="0"/>
              <a:t>Besides playing the 3 types of music harpers </a:t>
            </a:r>
            <a:r>
              <a:rPr lang="en-GB" sz="2400" dirty="0" smtClean="0"/>
              <a:t>used to accompany </a:t>
            </a:r>
            <a:r>
              <a:rPr lang="en-GB" sz="2400" dirty="0" err="1" smtClean="0"/>
              <a:t>reacaire</a:t>
            </a:r>
            <a:r>
              <a:rPr lang="en-GB" sz="2400" dirty="0" smtClean="0"/>
              <a:t> (</a:t>
            </a:r>
            <a:r>
              <a:rPr lang="en-GB" sz="2400" dirty="0" err="1" smtClean="0"/>
              <a:t>reciters</a:t>
            </a:r>
            <a:r>
              <a:rPr lang="en-GB" sz="2400" dirty="0" smtClean="0"/>
              <a:t>) who would recite the poetry composed by the </a:t>
            </a:r>
            <a:r>
              <a:rPr lang="en-GB" sz="2400" dirty="0" err="1" smtClean="0"/>
              <a:t>filidh</a:t>
            </a:r>
            <a:r>
              <a:rPr lang="en-GB" sz="2400" dirty="0" smtClean="0"/>
              <a:t> (poets)</a:t>
            </a:r>
          </a:p>
        </p:txBody>
      </p:sp>
      <p:pic>
        <p:nvPicPr>
          <p:cNvPr id="4" name="Picture 3" descr="harp in 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588341"/>
            <a:ext cx="2857520" cy="4938923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Harp build &amp;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7000892" cy="5143536"/>
          </a:xfrm>
        </p:spPr>
        <p:txBody>
          <a:bodyPr>
            <a:noAutofit/>
          </a:bodyPr>
          <a:lstStyle/>
          <a:p>
            <a:pPr lvl="0"/>
            <a:r>
              <a:rPr lang="en-GB" sz="2300" dirty="0" smtClean="0"/>
              <a:t>3 pieces- sound box carved from single large log (not willow). All 3 parts held together by the tension of the brass strings.4</a:t>
            </a:r>
            <a:r>
              <a:rPr lang="en-GB" sz="2300" baseline="30000" dirty="0" smtClean="0"/>
              <a:t>th</a:t>
            </a:r>
            <a:r>
              <a:rPr lang="en-GB" sz="2300" dirty="0" smtClean="0"/>
              <a:t> piece at back. </a:t>
            </a:r>
          </a:p>
          <a:p>
            <a:pPr lvl="0"/>
            <a:endParaRPr lang="en-GB" sz="2300" dirty="0" smtClean="0"/>
          </a:p>
          <a:p>
            <a:pPr lvl="0"/>
            <a:r>
              <a:rPr lang="en-GB" sz="2300" dirty="0" smtClean="0"/>
              <a:t>European harp –gut string, lighter, less strings, no distinctive social function</a:t>
            </a:r>
            <a:r>
              <a:rPr lang="en-GB" sz="2300" dirty="0" smtClean="0"/>
              <a:t>. Ladies’ instrument. </a:t>
            </a:r>
            <a:endParaRPr lang="en-GB" sz="2300" dirty="0" smtClean="0"/>
          </a:p>
          <a:p>
            <a:pPr lvl="0"/>
            <a:endParaRPr lang="en-GB" sz="2300" dirty="0" smtClean="0"/>
          </a:p>
          <a:p>
            <a:pPr lvl="0"/>
            <a:r>
              <a:rPr lang="en-GB" sz="2300" dirty="0" smtClean="0"/>
              <a:t> Irish repertoire </a:t>
            </a:r>
            <a:r>
              <a:rPr lang="en-GB" sz="2300" dirty="0" smtClean="0"/>
              <a:t>unique, different from the continent. </a:t>
            </a:r>
            <a:endParaRPr lang="en-GB" sz="2300" dirty="0" smtClean="0"/>
          </a:p>
          <a:p>
            <a:pPr lvl="0"/>
            <a:endParaRPr lang="en-GB" sz="2300" dirty="0" smtClean="0"/>
          </a:p>
          <a:p>
            <a:pPr lvl="0"/>
            <a:r>
              <a:rPr lang="en-GB" sz="2300" dirty="0" smtClean="0"/>
              <a:t>Played with long fingernails </a:t>
            </a:r>
            <a:r>
              <a:rPr lang="en-GB" sz="2300" dirty="0" smtClean="0"/>
              <a:t>, with left </a:t>
            </a:r>
            <a:r>
              <a:rPr lang="en-GB" sz="2300" dirty="0" smtClean="0"/>
              <a:t>hand top, </a:t>
            </a:r>
            <a:r>
              <a:rPr lang="en-GB" sz="2300" dirty="0" smtClean="0"/>
              <a:t>right hand </a:t>
            </a:r>
            <a:r>
              <a:rPr lang="en-GB" sz="2300" dirty="0" smtClean="0"/>
              <a:t>bottom</a:t>
            </a:r>
            <a:r>
              <a:rPr lang="en-GB" sz="2300" dirty="0" smtClean="0"/>
              <a:t>, left shoulder(?) </a:t>
            </a:r>
            <a:r>
              <a:rPr lang="en-GB" sz="2300" dirty="0" smtClean="0"/>
              <a:t>playing close to soundboard</a:t>
            </a:r>
            <a:r>
              <a:rPr lang="en-GB" sz="2300" dirty="0" smtClean="0"/>
              <a:t>.</a:t>
            </a:r>
          </a:p>
          <a:p>
            <a:pPr lvl="0"/>
            <a:r>
              <a:rPr lang="en-GB" sz="2300" dirty="0" smtClean="0"/>
              <a:t>Played </a:t>
            </a:r>
            <a:r>
              <a:rPr lang="en-GB" sz="2300" dirty="0" smtClean="0"/>
              <a:t>in “animated manner, not slow &amp; solemn…but rapid and lively”. Bass lines move in parallel to treble-relic of medieval technique of heterophony. </a:t>
            </a:r>
            <a:endParaRPr lang="en-US" sz="2300" dirty="0"/>
          </a:p>
        </p:txBody>
      </p:sp>
      <p:pic>
        <p:nvPicPr>
          <p:cNvPr id="4" name="Picture 3" descr="medieval harp contin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971625"/>
            <a:ext cx="1808795" cy="2886375"/>
          </a:xfrm>
          <a:prstGeom prst="rect">
            <a:avLst/>
          </a:prstGeom>
        </p:spPr>
      </p:pic>
      <p:pic>
        <p:nvPicPr>
          <p:cNvPr id="5" name="Picture 4" descr="irish medieval har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1500174"/>
            <a:ext cx="1738308" cy="2315426"/>
          </a:xfrm>
          <a:prstGeom prst="rect">
            <a:avLst/>
          </a:prstGeom>
        </p:spPr>
      </p:pic>
      <p:pic>
        <p:nvPicPr>
          <p:cNvPr id="6" name="Picture 5" descr="irish harp symbo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16</a:t>
            </a:r>
            <a:r>
              <a:rPr lang="en-GB" baseline="30000" dirty="0" smtClean="0"/>
              <a:t>th</a:t>
            </a:r>
            <a:r>
              <a:rPr lang="en-GB" dirty="0" smtClean="0"/>
              <a:t> Century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6143668" cy="507209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 smtClean="0"/>
              <a:t>Like European harps, Irish harps became gradually larger until the 17thc. And then taller and thinner into the 19thc. 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Big size provided longer bass strings and a more powerful bass register to follow music trends.(Trinity Harp/Brian </a:t>
            </a:r>
            <a:r>
              <a:rPr lang="en-GB" dirty="0" err="1" smtClean="0"/>
              <a:t>Boru</a:t>
            </a:r>
            <a:r>
              <a:rPr lang="en-GB" dirty="0" smtClean="0"/>
              <a:t> harp)-15thc. sycamore, O’Neill harp, Queen Mary </a:t>
            </a:r>
            <a:r>
              <a:rPr lang="en-GB" dirty="0" smtClean="0"/>
              <a:t>harps.</a:t>
            </a:r>
            <a:endParaRPr lang="en-GB" dirty="0" smtClean="0"/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Politics &amp; rebellion: Edict </a:t>
            </a:r>
            <a:r>
              <a:rPr lang="en-GB" dirty="0" smtClean="0"/>
              <a:t>1603 (following Battle of </a:t>
            </a:r>
            <a:r>
              <a:rPr lang="en-GB" dirty="0" err="1" smtClean="0"/>
              <a:t>Kinsale</a:t>
            </a:r>
            <a:r>
              <a:rPr lang="en-GB" dirty="0" smtClean="0"/>
              <a:t>): required the Munster marshal to execute any vagrants, beggars, </a:t>
            </a:r>
            <a:r>
              <a:rPr lang="en-GB" dirty="0" err="1" smtClean="0"/>
              <a:t>rhymers</a:t>
            </a:r>
            <a:r>
              <a:rPr lang="en-GB" dirty="0" smtClean="0"/>
              <a:t> , bards and harpers who couldn’t prove who his </a:t>
            </a:r>
            <a:r>
              <a:rPr lang="en-GB" dirty="0" smtClean="0"/>
              <a:t>master was. (possible spies) Greater restrictions, fewer patrons.</a:t>
            </a:r>
            <a:endParaRPr lang="en-GB" dirty="0"/>
          </a:p>
        </p:txBody>
      </p:sp>
      <p:pic>
        <p:nvPicPr>
          <p:cNvPr id="4" name="Picture 3" descr="a41fa4_c4701f008f1945ae953aff70027e778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000240"/>
            <a:ext cx="2491654" cy="3530214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Travelling harpers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6858016" cy="5500702"/>
          </a:xfrm>
        </p:spPr>
        <p:txBody>
          <a:bodyPr>
            <a:noAutofit/>
          </a:bodyPr>
          <a:lstStyle/>
          <a:p>
            <a:pPr lvl="0"/>
            <a:r>
              <a:rPr lang="en-GB" sz="2200" dirty="0" smtClean="0"/>
              <a:t>After  edict  -Breakup of the Irish courts and nobles led to the unravelling of the traditional system of Irish harp patronage .</a:t>
            </a:r>
          </a:p>
          <a:p>
            <a:pPr lvl="0"/>
            <a:r>
              <a:rPr lang="en-GB" sz="2200" dirty="0" smtClean="0"/>
              <a:t>Made worse by </a:t>
            </a:r>
            <a:r>
              <a:rPr lang="en-GB" sz="2200" b="1" dirty="0" smtClean="0"/>
              <a:t>Penal Laws</a:t>
            </a:r>
            <a:r>
              <a:rPr lang="en-GB" sz="2200" dirty="0" smtClean="0"/>
              <a:t>. </a:t>
            </a:r>
            <a:r>
              <a:rPr lang="en-GB" sz="2200" dirty="0" smtClean="0"/>
              <a:t>Harpers </a:t>
            </a:r>
            <a:r>
              <a:rPr lang="en-GB" sz="2200" dirty="0" smtClean="0"/>
              <a:t>forced to become itinerant, providing popular music and general entertainment in return for food, wine, whiskey, clothes and somewhere to </a:t>
            </a:r>
            <a:r>
              <a:rPr lang="en-GB" sz="2200" dirty="0" smtClean="0"/>
              <a:t>lodge temporarily. </a:t>
            </a:r>
            <a:endParaRPr lang="en-GB" sz="2200" dirty="0" smtClean="0"/>
          </a:p>
          <a:p>
            <a:pPr lvl="0"/>
            <a:r>
              <a:rPr lang="en-GB" sz="2200" dirty="0" smtClean="0"/>
              <a:t>Families offered a warm welcome to the best harpists, but paid mostly in kind (other musicians paid cash). </a:t>
            </a:r>
          </a:p>
          <a:p>
            <a:pPr lvl="0"/>
            <a:r>
              <a:rPr lang="en-GB" sz="2200" dirty="0" smtClean="0"/>
              <a:t>Gradually old Gaelic repertoire lost, replaced by the lighter music of popular tunes and dance </a:t>
            </a:r>
            <a:r>
              <a:rPr lang="en-GB" sz="2200" dirty="0" smtClean="0"/>
              <a:t>music of Europe</a:t>
            </a:r>
            <a:endParaRPr lang="en-GB" sz="2200" dirty="0" smtClean="0"/>
          </a:p>
          <a:p>
            <a:pPr lvl="0"/>
            <a:r>
              <a:rPr lang="en-GB" sz="2200" b="1" dirty="0" err="1" smtClean="0"/>
              <a:t>Turlough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O’Carolan</a:t>
            </a:r>
            <a:r>
              <a:rPr lang="en-GB" sz="2200" dirty="0" smtClean="0"/>
              <a:t>, 1670-1738. Poet, </a:t>
            </a:r>
            <a:r>
              <a:rPr lang="en-GB" sz="2200" dirty="0" smtClean="0"/>
              <a:t>composer, wit </a:t>
            </a:r>
            <a:r>
              <a:rPr lang="en-GB" sz="2200" dirty="0" smtClean="0"/>
              <a:t>and friend of renown people -became extremely popular. Composed tune first and then thought up words- reversal of age old tradition</a:t>
            </a:r>
            <a:r>
              <a:rPr lang="en-GB" sz="1800" dirty="0" smtClean="0"/>
              <a:t>.  </a:t>
            </a:r>
          </a:p>
          <a:p>
            <a:pPr lvl="0"/>
            <a:endParaRPr lang="en-GB" sz="1800" dirty="0"/>
          </a:p>
        </p:txBody>
      </p:sp>
      <p:pic>
        <p:nvPicPr>
          <p:cNvPr id="4" name="Picture 3" descr="Turlough O Carol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2652371"/>
            <a:ext cx="2214546" cy="2705455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00" y="0"/>
            <a:ext cx="28575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252728"/>
          </a:xfrm>
        </p:spPr>
        <p:txBody>
          <a:bodyPr/>
          <a:lstStyle/>
          <a:p>
            <a:r>
              <a:rPr lang="en-GB" dirty="0" smtClean="0"/>
              <a:t>1792 Belfast Harp Festival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6929454" cy="5500702"/>
          </a:xfrm>
        </p:spPr>
        <p:txBody>
          <a:bodyPr>
            <a:noAutofit/>
          </a:bodyPr>
          <a:lstStyle/>
          <a:p>
            <a:r>
              <a:rPr lang="en-GB" sz="2400" dirty="0" smtClean="0"/>
              <a:t>Harp known as a symbol of Irish culture home &amp; abroad.  Set up a festival with the idea of preventing the decline of the Irish harping tradition.</a:t>
            </a:r>
          </a:p>
          <a:p>
            <a:pPr lvl="0"/>
            <a:r>
              <a:rPr lang="en-GB" sz="2400" dirty="0" smtClean="0"/>
              <a:t>11 harpers ranging in ages 15 to 97 playing pieces in their own particular style.</a:t>
            </a:r>
          </a:p>
          <a:p>
            <a:pPr lvl="0"/>
            <a:r>
              <a:rPr lang="en-GB" sz="2400" dirty="0" smtClean="0"/>
              <a:t>Dennis </a:t>
            </a:r>
            <a:r>
              <a:rPr lang="en-GB" sz="2400" dirty="0" err="1" smtClean="0"/>
              <a:t>Hempson</a:t>
            </a:r>
            <a:r>
              <a:rPr lang="en-GB" sz="2400" dirty="0" smtClean="0"/>
              <a:t>, age 97, only one to play in the old style with long nails on brass </a:t>
            </a:r>
            <a:r>
              <a:rPr lang="en-GB" sz="2400" dirty="0" smtClean="0"/>
              <a:t>strings. He </a:t>
            </a:r>
            <a:r>
              <a:rPr lang="en-GB" sz="2400" dirty="0" smtClean="0"/>
              <a:t>refused to play anything but Irish music. </a:t>
            </a:r>
          </a:p>
          <a:p>
            <a:pPr lvl="0"/>
            <a:r>
              <a:rPr lang="en-GB" sz="2400" dirty="0" smtClean="0"/>
              <a:t>Edward Bunting was commissioned by Belfast Harp Society to record music &amp; lifestyles. This method didn’t allow for nuances and some were lost. </a:t>
            </a:r>
          </a:p>
          <a:p>
            <a:pPr lvl="0"/>
            <a:r>
              <a:rPr lang="en-GB" sz="2400" dirty="0" smtClean="0"/>
              <a:t>It’s through Bunting that we know  anything of the music that existed before the festival. </a:t>
            </a:r>
          </a:p>
          <a:p>
            <a:endParaRPr lang="en-US" sz="2400" dirty="0"/>
          </a:p>
        </p:txBody>
      </p:sp>
      <p:pic>
        <p:nvPicPr>
          <p:cNvPr id="4" name="Picture 3" descr="a41fa4_31fc2bbaaebdda9cd07e37ed31b1bea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2214554"/>
            <a:ext cx="2357422" cy="3214662"/>
          </a:xfrm>
          <a:prstGeom prst="rect">
            <a:avLst/>
          </a:prstGeom>
        </p:spPr>
      </p:pic>
      <p:pic>
        <p:nvPicPr>
          <p:cNvPr id="5" name="Picture 4" descr="irish harp symb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388" y="0"/>
            <a:ext cx="2714612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19323</TotalTime>
  <Words>1074</Words>
  <Application>Microsoft Office PowerPoint</Application>
  <PresentationFormat>On-screen Show (4:3)</PresentationFormat>
  <Paragraphs>89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The Harp In Ireland:  Strings of a Nation</vt:lpstr>
      <vt:lpstr>Introduction</vt:lpstr>
      <vt:lpstr>Early Medieval Depictions</vt:lpstr>
      <vt:lpstr>Triangular harp</vt:lpstr>
      <vt:lpstr>Later Medieval Role</vt:lpstr>
      <vt:lpstr>Harp build &amp; styles</vt:lpstr>
      <vt:lpstr>16th Century</vt:lpstr>
      <vt:lpstr>Travelling harpers</vt:lpstr>
      <vt:lpstr>1792 Belfast Harp Festival</vt:lpstr>
      <vt:lpstr>19th century parlour music</vt:lpstr>
      <vt:lpstr>National emblem</vt:lpstr>
      <vt:lpstr>Harp revival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the Harp in Ireland</dc:title>
  <dc:creator>K G</dc:creator>
  <cp:lastModifiedBy>K G</cp:lastModifiedBy>
  <cp:revision>249</cp:revision>
  <dcterms:created xsi:type="dcterms:W3CDTF">2025-07-28T10:04:33Z</dcterms:created>
  <dcterms:modified xsi:type="dcterms:W3CDTF">2025-08-18T09:50:33Z</dcterms:modified>
</cp:coreProperties>
</file>